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/>
    <p:restoredTop sz="93309"/>
  </p:normalViewPr>
  <p:slideViewPr>
    <p:cSldViewPr snapToGrid="0" snapToObjects="1" showGuides="1">
      <p:cViewPr varScale="1">
        <p:scale>
          <a:sx n="88" d="100"/>
          <a:sy n="88" d="100"/>
        </p:scale>
        <p:origin x="2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3E61-5BF2-0249-805A-DBD65562B296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1D6D-70BB-8143-996F-4482EFCACC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41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606FE-16A5-6D40-AFAB-8D37FB1417A4}" type="slidenum">
              <a:rPr lang="it-IT" altLang="x-none" smtClean="0"/>
              <a:pPr/>
              <a:t>2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68245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458BE2D-6898-8540-8502-D560CEC1F3E6}" type="slidenum">
              <a:rPr lang="it-IT" altLang="x-none"/>
              <a:pPr/>
              <a:t>3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69471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altLang="x-none" b="1">
                <a:solidFill>
                  <a:srgbClr val="FF0000"/>
                </a:solidFill>
              </a:rPr>
              <a:t>…tutto quello che si può, con percorsi meno chiari,  con attese, spese, professionisti diversi, a parte il MMG, e soprattutto per i problemi “minori”o di bassa complessità.</a:t>
            </a:r>
            <a:endParaRPr lang="it-IT" altLang="x-none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B8CA8847-42CC-9F46-A6AE-32326B873B14}" type="slidenum">
              <a:rPr lang="it-IT" altLang="x-none"/>
              <a:pPr/>
              <a:t>6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4628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CE4B6-F174-4944-9D4E-EF16A83BD988}" type="datetime2">
              <a:rPr lang="it-IT" altLang="x-none" smtClean="0"/>
              <a:t>Lunedì 17 Aprile 2017</a:t>
            </a:fld>
            <a:endParaRPr lang="it-IT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r>
              <a:rPr lang="it-IT" altLang="x-none" smtClean="0"/>
              <a:t>Dott. Maria Stella Padula,                           Insegnamento della MG e Cure Primarie</a:t>
            </a:r>
            <a:endParaRPr lang="it-IT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1636E-CCEE-CA4A-9C28-B3A4764E5B49}" type="slidenum">
              <a:rPr lang="it-IT" altLang="x-none"/>
              <a:pPr/>
              <a:t>‹n.›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840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2581-C015-E240-A021-31E99A9B0A6B}" type="datetimeFigureOut">
              <a:rPr lang="it-IT" smtClean="0"/>
              <a:t>17/04/17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9270-0B5F-354C-8E9A-4F1B5C68E313}" type="slidenum">
              <a:rPr lang="it-IT" smtClean="0"/>
              <a:t>‹n.›</a:t>
            </a:fld>
            <a:endParaRPr lang="it-IT"/>
          </a:p>
        </p:txBody>
      </p:sp>
      <p:pic>
        <p:nvPicPr>
          <p:cNvPr id="8" name="Immagine 7" descr="Schermata 2016-06-08 a 15.03.13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6561" y="6126162"/>
            <a:ext cx="690335" cy="725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x-none"/>
              <a:t>Introduzione /Presentazione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dirty="0" smtClean="0">
                <a:ea typeface="+mn-ea"/>
              </a:rPr>
              <a:t>premessa e storia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676A-C6B6-544F-B2C5-8E3B74A11FCF}" type="datetime2">
              <a:rPr lang="it-IT" altLang="x-none" smtClean="0"/>
              <a:t>Lunedì 17 Aprile 2017</a:t>
            </a:fld>
            <a:endParaRPr lang="it-IT" alt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Dott. Maria Stella Padula,                           Insegnamento della MG e Cure Primarie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0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it-IT" altLang="x-none" sz="4000"/>
              <a:t>Tappe del percorso a Modena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896938"/>
            <a:ext cx="9144000" cy="58245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800" b="1" dirty="0">
                <a:solidFill>
                  <a:srgbClr val="FF0000"/>
                </a:solidFill>
              </a:rPr>
              <a:t>2009-2010, per il DM 270, il Manifesto degli studi  ha un  Corso Integrato di MG e CP, con i 4 Moduli, dal III al VI anno, 10 CFU e 10 contratti di insegnamento ai MMG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800" dirty="0"/>
              <a:t>2014, il docente di MG è coordinatore del Corso integrato; coordinatore del II semestre del VI anno di Corso di Laurea e componente della Commissione tecnico-pedagogica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800" dirty="0" smtClean="0"/>
              <a:t>Dal 2012-2016. </a:t>
            </a:r>
            <a:r>
              <a:rPr lang="it-IT" altLang="x-none" sz="2800" dirty="0"/>
              <a:t>A Modena </a:t>
            </a:r>
            <a:r>
              <a:rPr lang="it-IT" altLang="x-none" sz="2800" dirty="0" smtClean="0"/>
              <a:t>2 edizioni di </a:t>
            </a:r>
            <a:r>
              <a:rPr lang="it-IT" altLang="x-none" sz="2800" dirty="0"/>
              <a:t>Master di II livello “metodi e strumenti per l’insegnamento clinico della MG nelle Cure Primarie</a:t>
            </a:r>
            <a:r>
              <a:rPr lang="it-IT" altLang="x-none" sz="2800" dirty="0" smtClean="0"/>
              <a:t>”, </a:t>
            </a:r>
            <a:r>
              <a:rPr lang="it-IT" altLang="x-none" sz="2800" dirty="0" err="1" smtClean="0"/>
              <a:t>conn</a:t>
            </a:r>
            <a:r>
              <a:rPr lang="it-IT" altLang="x-none" sz="2800" dirty="0" smtClean="0"/>
              <a:t> la formazione di 35 docenti di MG </a:t>
            </a:r>
            <a:endParaRPr lang="it-IT" altLang="x-none" sz="28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800" dirty="0" smtClean="0"/>
              <a:t>ad </a:t>
            </a:r>
            <a:r>
              <a:rPr lang="it-IT" altLang="x-none" sz="2800" dirty="0"/>
              <a:t>oggi </a:t>
            </a:r>
            <a:r>
              <a:rPr lang="it-IT" altLang="x-none" sz="2800" dirty="0" smtClean="0"/>
              <a:t>22 </a:t>
            </a:r>
            <a:r>
              <a:rPr lang="it-IT" altLang="x-none" sz="2800" dirty="0"/>
              <a:t>tesi di laurea in MG e </a:t>
            </a:r>
            <a:r>
              <a:rPr lang="it-IT" altLang="x-none" sz="2800" dirty="0" smtClean="0"/>
              <a:t>Medicina </a:t>
            </a:r>
            <a:r>
              <a:rPr lang="it-IT" altLang="x-none" sz="2800" dirty="0"/>
              <a:t>del </a:t>
            </a:r>
            <a:r>
              <a:rPr lang="it-IT" altLang="x-none" sz="2800" dirty="0" smtClean="0"/>
              <a:t>Territorio, su progetti di ricerca  in tale ambito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800" dirty="0"/>
              <a:t>Progetti di Apprendimento della cronicità e continuità di cura( “adotta un cronico</a:t>
            </a:r>
            <a:r>
              <a:rPr lang="it-IT" altLang="x-none" sz="2800" dirty="0" smtClean="0"/>
              <a:t>”)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800" dirty="0" smtClean="0"/>
              <a:t>Creazione di percorsi di collaborazione fra professionisti e pazienti, per la “Formazione Curati &amp; Curanti”</a:t>
            </a:r>
            <a:endParaRPr lang="it-IT" altLang="x-none" sz="2800" dirty="0"/>
          </a:p>
          <a:p>
            <a:pPr>
              <a:lnSpc>
                <a:spcPct val="80000"/>
              </a:lnSpc>
              <a:spcAft>
                <a:spcPts val="1200"/>
              </a:spcAft>
            </a:pPr>
            <a:endParaRPr lang="it-IT" altLang="x-none" sz="2800" dirty="0"/>
          </a:p>
          <a:p>
            <a:pPr>
              <a:lnSpc>
                <a:spcPct val="80000"/>
              </a:lnSpc>
            </a:pPr>
            <a:endParaRPr lang="it-IT" altLang="x-none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046F8BA-E220-544C-9982-8F9C5C57D2B7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1905000" cy="13382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x-none" b="1">
                <a:latin typeface="Arial" charset="0"/>
              </a:rPr>
              <a:t>Da VARESE  </a:t>
            </a:r>
            <a:r>
              <a:rPr lang="it-IT" altLang="x-none" b="1">
                <a:solidFill>
                  <a:srgbClr val="FF3300"/>
                </a:solidFill>
                <a:latin typeface="Arial" charset="0"/>
              </a:rPr>
              <a:t>1990</a:t>
            </a:r>
          </a:p>
          <a:p>
            <a:pPr>
              <a:spcBef>
                <a:spcPct val="50000"/>
              </a:spcBef>
            </a:pPr>
            <a:r>
              <a:rPr lang="it-IT" altLang="x-none" b="1">
                <a:latin typeface="Arial" charset="0"/>
              </a:rPr>
              <a:t>“L’ANELLO MANCANTE”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315200" y="0"/>
            <a:ext cx="16764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x-none" b="1">
                <a:latin typeface="Arial" charset="0"/>
              </a:rPr>
              <a:t>MODENA   </a:t>
            </a:r>
            <a:r>
              <a:rPr lang="it-IT" altLang="x-none" b="1">
                <a:solidFill>
                  <a:srgbClr val="FF0000"/>
                </a:solidFill>
                <a:latin typeface="Arial" charset="0"/>
              </a:rPr>
              <a:t>2003</a:t>
            </a:r>
          </a:p>
          <a:p>
            <a:pPr>
              <a:spcBef>
                <a:spcPct val="50000"/>
              </a:spcBef>
            </a:pPr>
            <a:r>
              <a:rPr lang="it-IT" altLang="x-none" b="1">
                <a:latin typeface="Arial" charset="0"/>
              </a:rPr>
              <a:t>Workshop e congresso sul “Modello possibile”</a:t>
            </a:r>
          </a:p>
          <a:p>
            <a:pPr>
              <a:spcBef>
                <a:spcPct val="50000"/>
              </a:spcBef>
            </a:pPr>
            <a:r>
              <a:rPr lang="it-IT" altLang="x-none" i="1">
                <a:solidFill>
                  <a:srgbClr val="FF0000"/>
                </a:solidFill>
                <a:latin typeface="Arial" charset="0"/>
              </a:rPr>
              <a:t>Le Società Scientifiche  e Università insieme per definire Modello e percorso   dell’insegnamento.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438400" y="0"/>
            <a:ext cx="23622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>
                <a:latin typeface="Times New Roman" charset="0"/>
              </a:rPr>
              <a:t>Una sede:</a:t>
            </a:r>
            <a:r>
              <a:rPr lang="it-IT" altLang="x-none">
                <a:solidFill>
                  <a:srgbClr val="FF3300"/>
                </a:solidFill>
                <a:latin typeface="Times New Roman" charset="0"/>
              </a:rPr>
              <a:t> Modena</a:t>
            </a:r>
            <a:endParaRPr lang="it-IT" altLang="x-none">
              <a:latin typeface="Times New Roman" charset="0"/>
            </a:endParaRPr>
          </a:p>
          <a:p>
            <a:pPr algn="ctr"/>
            <a:r>
              <a:rPr lang="it-IT" altLang="x-none">
                <a:latin typeface="Times New Roman" charset="0"/>
              </a:rPr>
              <a:t>1992:</a:t>
            </a:r>
          </a:p>
          <a:p>
            <a:pPr algn="ctr"/>
            <a:r>
              <a:rPr lang="it-IT" altLang="x-none">
                <a:latin typeface="Times New Roman" charset="0"/>
              </a:rPr>
              <a:t>Inizio di Tirocinio </a:t>
            </a:r>
          </a:p>
          <a:p>
            <a:pPr algn="ctr"/>
            <a:r>
              <a:rPr lang="it-IT" altLang="x-none">
                <a:latin typeface="Times New Roman" charset="0"/>
              </a:rPr>
              <a:t>per un gruppo di studenti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09600" y="5257800"/>
            <a:ext cx="2438400" cy="533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2000">
                <a:latin typeface="Times New Roman" charset="0"/>
              </a:rPr>
              <a:t>Da 10 a 23 sedi Univ.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60700" y="3773488"/>
            <a:ext cx="4268788" cy="2968625"/>
            <a:chOff x="768" y="2450"/>
            <a:chExt cx="2689" cy="1870"/>
          </a:xfrm>
        </p:grpSpPr>
        <p:grpSp>
          <p:nvGrpSpPr>
            <p:cNvPr id="27664" name="Group 22"/>
            <p:cNvGrpSpPr>
              <a:grpSpLocks/>
            </p:cNvGrpSpPr>
            <p:nvPr/>
          </p:nvGrpSpPr>
          <p:grpSpPr bwMode="auto">
            <a:xfrm>
              <a:off x="768" y="2450"/>
              <a:ext cx="2689" cy="1870"/>
              <a:chOff x="2831" y="98"/>
              <a:chExt cx="2881" cy="2014"/>
            </a:xfrm>
          </p:grpSpPr>
          <p:pic>
            <p:nvPicPr>
              <p:cNvPr id="27666" name="Picture 23" descr="Copertina Materiale Tuto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1" y="144"/>
                <a:ext cx="1489" cy="1968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667" name="Picture 24" descr="2004 12 25 SCA 00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98"/>
                <a:ext cx="1344" cy="2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665" name="Text Box 25"/>
            <p:cNvSpPr txBox="1">
              <a:spLocks noChangeArrowheads="1"/>
            </p:cNvSpPr>
            <p:nvPr/>
          </p:nvSpPr>
          <p:spPr bwMode="auto">
            <a:xfrm>
              <a:off x="1680" y="4035"/>
              <a:ext cx="912" cy="23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x-none" b="1">
                  <a:solidFill>
                    <a:srgbClr val="FF0000"/>
                  </a:solidFill>
                  <a:latin typeface="Arial" charset="0"/>
                </a:rPr>
                <a:t>2003 -2004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340350" y="14288"/>
            <a:ext cx="1843088" cy="2895600"/>
            <a:chOff x="2544" y="0"/>
            <a:chExt cx="1161" cy="1824"/>
          </a:xfrm>
        </p:grpSpPr>
        <p:pic>
          <p:nvPicPr>
            <p:cNvPr id="27662" name="Picture 32" descr="Copertina Convegno 199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0"/>
              <a:ext cx="1161" cy="182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3" name="Text Box 33"/>
            <p:cNvSpPr txBox="1">
              <a:spLocks noChangeArrowheads="1"/>
            </p:cNvSpPr>
            <p:nvPr/>
          </p:nvSpPr>
          <p:spPr bwMode="auto">
            <a:xfrm>
              <a:off x="2544" y="1392"/>
              <a:ext cx="720" cy="40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it-IT" altLang="x-none" b="1">
                  <a:solidFill>
                    <a:srgbClr val="FF3300"/>
                  </a:solidFill>
                  <a:latin typeface="Arial" charset="0"/>
                </a:rPr>
                <a:t>1998</a:t>
              </a:r>
            </a:p>
            <a:p>
              <a:pPr algn="ctr">
                <a:spcBef>
                  <a:spcPct val="50000"/>
                </a:spcBef>
              </a:pPr>
              <a:r>
                <a:rPr lang="it-IT" altLang="x-none" sz="1200" b="1">
                  <a:solidFill>
                    <a:srgbClr val="FF3300"/>
                  </a:solidFill>
                  <a:latin typeface="Arial" charset="0"/>
                </a:rPr>
                <a:t>congresso</a:t>
              </a:r>
            </a:p>
          </p:txBody>
        </p:sp>
      </p:grp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3429000"/>
            <a:ext cx="2895600" cy="15113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x-none" sz="3000">
                <a:solidFill>
                  <a:srgbClr val="FF9900"/>
                </a:solidFill>
                <a:latin typeface="Comic Sans MS" charset="0"/>
              </a:rPr>
              <a:t>Forum 2005</a:t>
            </a:r>
            <a:r>
              <a:rPr lang="it-IT" altLang="x-none" sz="3000">
                <a:latin typeface="Comic Sans MS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altLang="x-none">
                <a:solidFill>
                  <a:schemeClr val="bg1"/>
                </a:solidFill>
                <a:latin typeface="Comic Sans MS" charset="0"/>
              </a:rPr>
              <a:t>Progetto MG nelle Cure Primarie  dal III al VI anno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0" y="1412875"/>
            <a:ext cx="2590800" cy="2016125"/>
          </a:xfrm>
          <a:prstGeom prst="rect">
            <a:avLst/>
          </a:prstGeom>
          <a:solidFill>
            <a:srgbClr val="C6D9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/>
              <a:t>2 Workshop nazionali</a:t>
            </a:r>
          </a:p>
          <a:p>
            <a:pPr algn="ctr"/>
            <a:r>
              <a:rPr lang="it-IT" altLang="x-none"/>
              <a:t> 2007 e 2008</a:t>
            </a:r>
          </a:p>
          <a:p>
            <a:pPr algn="ctr"/>
            <a:r>
              <a:rPr lang="it-IT" altLang="x-none"/>
              <a:t>Congresso marzo 2010</a:t>
            </a:r>
          </a:p>
          <a:p>
            <a:pPr algn="ctr"/>
            <a:r>
              <a:rPr lang="it-IT" altLang="x-none"/>
              <a:t>Manifesto degli studi </a:t>
            </a:r>
          </a:p>
          <a:p>
            <a:pPr algn="ctr"/>
            <a:r>
              <a:rPr lang="it-IT" altLang="x-none"/>
              <a:t>secondo </a:t>
            </a:r>
          </a:p>
          <a:p>
            <a:pPr algn="ctr"/>
            <a:r>
              <a:rPr lang="it-IT" altLang="x-none"/>
              <a:t> DM 270</a:t>
            </a: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2438400" y="1295400"/>
            <a:ext cx="2362200" cy="1960563"/>
          </a:xfrm>
          <a:prstGeom prst="rect">
            <a:avLst/>
          </a:prstGeom>
          <a:solidFill>
            <a:srgbClr val="C6D9F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/>
              <a:t>Master “imparare </a:t>
            </a:r>
          </a:p>
          <a:p>
            <a:pPr algn="ctr"/>
            <a:r>
              <a:rPr lang="it-IT" altLang="x-none"/>
              <a:t>ad insegnare la MG </a:t>
            </a:r>
          </a:p>
          <a:p>
            <a:pPr algn="ctr"/>
            <a:r>
              <a:rPr lang="it-IT" altLang="x-none"/>
              <a:t>e le Cure Primarie”</a:t>
            </a:r>
          </a:p>
          <a:p>
            <a:pPr algn="ctr"/>
            <a:r>
              <a:rPr lang="it-IT" altLang="x-none"/>
              <a:t> 2012-2014…e il testo</a:t>
            </a:r>
          </a:p>
        </p:txBody>
      </p:sp>
      <p:pic>
        <p:nvPicPr>
          <p:cNvPr id="26" name="Immagine 25" descr="foto 2 libro Master 20140517_1951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209800"/>
            <a:ext cx="15811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gnaposto data 1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67ED7BB-9A66-3D46-B09B-DF2F1A50C43C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nimBg="1" autoUpdateAnimBg="0"/>
      <p:bldP spid="3080" grpId="0" animBg="1" autoUpdateAnimBg="0"/>
      <p:bldP spid="3083" grpId="0" animBg="1" autoUpdateAnimBg="0"/>
      <p:bldP spid="3106" grpId="0" animBg="1" autoUpdateAnimBg="0"/>
      <p:bldP spid="310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2150" y="675218"/>
            <a:ext cx="6800789" cy="2018678"/>
          </a:xfrm>
          <a:noFill/>
          <a:effectLst>
            <a:glow rad="101600">
              <a:srgbClr val="FF0000">
                <a:alpha val="75000"/>
              </a:srgbClr>
            </a:glow>
          </a:effec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it-IT" altLang="x-none" sz="3600" smtClean="0"/>
              <a:t>L’Insegnamento della </a:t>
            </a:r>
            <a:r>
              <a:rPr lang="it-IT" altLang="x-none" sz="3600" dirty="0"/>
              <a:t/>
            </a:r>
            <a:br>
              <a:rPr lang="it-IT" altLang="x-none" sz="3600" dirty="0"/>
            </a:br>
            <a:r>
              <a:rPr lang="it-IT" altLang="x-none" sz="3600" dirty="0"/>
              <a:t>Medicina di Famiglia </a:t>
            </a:r>
            <a:br>
              <a:rPr lang="it-IT" altLang="x-none" sz="3600" dirty="0"/>
            </a:br>
            <a:r>
              <a:rPr lang="it-IT" altLang="x-none" sz="3600" dirty="0"/>
              <a:t>nel Corso di Laurea</a:t>
            </a:r>
            <a:endParaRPr lang="en-GB" altLang="x-none" sz="3600" dirty="0"/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186113"/>
            <a:ext cx="6629400" cy="2630487"/>
          </a:xfrm>
        </p:spPr>
        <p:txBody>
          <a:bodyPr>
            <a:normAutofit/>
          </a:bodyPr>
          <a:lstStyle/>
          <a:p>
            <a:r>
              <a:rPr lang="it-IT" altLang="x-none" b="1" i="1" dirty="0">
                <a:solidFill>
                  <a:srgbClr val="FF0000"/>
                </a:solidFill>
              </a:rPr>
              <a:t>L’insegnamento della Medicina</a:t>
            </a:r>
          </a:p>
          <a:p>
            <a:r>
              <a:rPr lang="it-IT" altLang="x-none" b="1" i="1" dirty="0">
                <a:solidFill>
                  <a:srgbClr val="FF0000"/>
                </a:solidFill>
              </a:rPr>
              <a:t>Generale nella</a:t>
            </a:r>
          </a:p>
          <a:p>
            <a:r>
              <a:rPr lang="it-IT" altLang="x-none" b="1" i="1" dirty="0">
                <a:solidFill>
                  <a:srgbClr val="FF0000"/>
                </a:solidFill>
              </a:rPr>
              <a:t> Scuola di Medicina di Modena </a:t>
            </a:r>
            <a:endParaRPr lang="it-IT" altLang="x-none" i="1" dirty="0">
              <a:solidFill>
                <a:srgbClr val="FF0000"/>
              </a:solidFill>
            </a:endParaRPr>
          </a:p>
          <a:p>
            <a:endParaRPr lang="en-GB" altLang="x-none" dirty="0">
              <a:solidFill>
                <a:srgbClr val="898989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219450"/>
            <a:ext cx="898525" cy="920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Segnaposto contenuto 3" descr="logo_2007_complet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08" r="-39108"/>
          <a:stretch>
            <a:fillRect/>
          </a:stretch>
        </p:blipFill>
        <p:spPr bwMode="auto">
          <a:xfrm>
            <a:off x="73025" y="4683125"/>
            <a:ext cx="286543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SigilloUNIMORE cop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220788"/>
            <a:ext cx="22955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CasellaDiTesto 18"/>
          <p:cNvSpPr txBox="1">
            <a:spLocks noChangeArrowheads="1"/>
          </p:cNvSpPr>
          <p:nvPr/>
        </p:nvSpPr>
        <p:spPr bwMode="auto">
          <a:xfrm>
            <a:off x="5843588" y="5213350"/>
            <a:ext cx="2995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it-IT" altLang="x-none" i="1" dirty="0"/>
              <a:t>Maria Stella Padula. </a:t>
            </a:r>
          </a:p>
        </p:txBody>
      </p:sp>
      <p:grpSp>
        <p:nvGrpSpPr>
          <p:cNvPr id="16394" name="Group 14"/>
          <p:cNvGrpSpPr>
            <a:grpSpLocks/>
          </p:cNvGrpSpPr>
          <p:nvPr/>
        </p:nvGrpSpPr>
        <p:grpSpPr bwMode="auto">
          <a:xfrm>
            <a:off x="71438" y="122238"/>
            <a:ext cx="9001125" cy="6629400"/>
            <a:chOff x="0" y="0"/>
            <a:chExt cx="5760" cy="4128"/>
          </a:xfrm>
        </p:grpSpPr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2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107763" dir="2700000" algn="ctr" rotWithShape="0">
                <a:schemeClr val="bg2">
                  <a:alpha val="74997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grpSp>
          <p:nvGrpSpPr>
            <p:cNvPr id="16398" name="Group 13"/>
            <p:cNvGrpSpPr>
              <a:grpSpLocks/>
            </p:cNvGrpSpPr>
            <p:nvPr/>
          </p:nvGrpSpPr>
          <p:grpSpPr bwMode="auto">
            <a:xfrm>
              <a:off x="1032" y="106"/>
              <a:ext cx="4632" cy="4022"/>
              <a:chOff x="1032" y="106"/>
              <a:chExt cx="4632" cy="4022"/>
            </a:xfrm>
          </p:grpSpPr>
          <p:grpSp>
            <p:nvGrpSpPr>
              <p:cNvPr id="16399" name="Group 4"/>
              <p:cNvGrpSpPr>
                <a:grpSpLocks/>
              </p:cNvGrpSpPr>
              <p:nvPr/>
            </p:nvGrpSpPr>
            <p:grpSpPr bwMode="auto">
              <a:xfrm>
                <a:off x="1032" y="106"/>
                <a:ext cx="4196" cy="233"/>
                <a:chOff x="1166" y="212"/>
                <a:chExt cx="4196" cy="233"/>
              </a:xfrm>
            </p:grpSpPr>
            <p:sp>
              <p:nvSpPr>
                <p:cNvPr id="1640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66" y="212"/>
                  <a:ext cx="573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endParaRPr lang="en-GB" altLang="x-none">
                    <a:latin typeface="Times New Roman" charset="0"/>
                  </a:endParaRPr>
                </a:p>
              </p:txBody>
            </p:sp>
            <p:sp>
              <p:nvSpPr>
                <p:cNvPr id="1640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46" y="212"/>
                  <a:ext cx="116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endParaRPr lang="en-GB" altLang="x-none" sz="1600">
                    <a:latin typeface="Times New Roman" charset="0"/>
                  </a:endParaRPr>
                </a:p>
              </p:txBody>
            </p:sp>
          </p:grp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 rot="5304698">
                <a:off x="5400" y="3864"/>
                <a:ext cx="432" cy="9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7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endParaRPr lang="x-none" altLang="x-none"/>
              </a:p>
            </p:txBody>
          </p:sp>
        </p:grpSp>
      </p:grpSp>
      <p:sp>
        <p:nvSpPr>
          <p:cNvPr id="15" name="Segnaposto data 1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1E61CBF-593F-D544-9922-D7B4EA4B6124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25" name="Segnaposto piè di pagina 24"/>
          <p:cNvSpPr>
            <a:spLocks noGrp="1"/>
          </p:cNvSpPr>
          <p:nvPr>
            <p:ph type="ftr" sz="quarter" idx="11"/>
          </p:nvPr>
        </p:nvSpPr>
        <p:spPr>
          <a:xfrm>
            <a:off x="3124200" y="6273800"/>
            <a:ext cx="2895600" cy="44767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Dott. Maria Stella Padula,                           Insegnamento della MG e Cure Primarie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4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3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811212"/>
          </a:xfrm>
        </p:spPr>
        <p:txBody>
          <a:bodyPr/>
          <a:lstStyle/>
          <a:p>
            <a:r>
              <a:rPr lang="it-IT" altLang="x-none"/>
              <a:t>Contenuti della mia relazione</a:t>
            </a:r>
          </a:p>
        </p:txBody>
      </p:sp>
      <p:sp>
        <p:nvSpPr>
          <p:cNvPr id="17411" name="Segnaposto contenuto 4"/>
          <p:cNvSpPr>
            <a:spLocks noGrp="1"/>
          </p:cNvSpPr>
          <p:nvPr>
            <p:ph idx="1"/>
          </p:nvPr>
        </p:nvSpPr>
        <p:spPr>
          <a:xfrm>
            <a:off x="304800" y="1047750"/>
            <a:ext cx="8553450" cy="5524500"/>
          </a:xfrm>
        </p:spPr>
        <p:txBody>
          <a:bodyPr>
            <a:normAutofit/>
          </a:bodyPr>
          <a:lstStyle/>
          <a:p>
            <a:r>
              <a:rPr lang="it-IT" altLang="x-none" sz="2800" b="1" dirty="0"/>
              <a:t>PARTE I</a:t>
            </a:r>
            <a:r>
              <a:rPr lang="it-IT" altLang="x-none" sz="2800" dirty="0"/>
              <a:t>: Premessa e storia dell’Insegnamento della MG nella realtà modenese</a:t>
            </a:r>
          </a:p>
          <a:p>
            <a:r>
              <a:rPr lang="it-IT" altLang="x-none" sz="2800" b="1" dirty="0"/>
              <a:t>PARTE II. Cosa</a:t>
            </a:r>
            <a:r>
              <a:rPr lang="it-IT" altLang="x-none" sz="2800" dirty="0"/>
              <a:t> (cenni sul progetto: contenuti di apprendimento e percorso) </a:t>
            </a:r>
          </a:p>
          <a:p>
            <a:r>
              <a:rPr lang="it-IT" altLang="x-none" sz="2800" dirty="0" smtClean="0"/>
              <a:t>Eventuali </a:t>
            </a:r>
            <a:r>
              <a:rPr lang="it-IT" altLang="x-none" sz="2800" dirty="0"/>
              <a:t>progetti di didattica innovativa in corso( «adotta un cronico», Tesi, Master per la formazione dei formatori)</a:t>
            </a:r>
          </a:p>
          <a:p>
            <a:endParaRPr lang="it-IT" altLang="x-none" sz="28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41350B25-22DD-A140-A70E-4ADEC5F55415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94237"/>
          </a:xfrm>
        </p:spPr>
        <p:txBody>
          <a:bodyPr/>
          <a:lstStyle/>
          <a:p>
            <a:r>
              <a:rPr lang="it-IT" altLang="x-none"/>
              <a:t>Parte I.</a:t>
            </a:r>
            <a:br>
              <a:rPr lang="it-IT" altLang="x-none"/>
            </a:br>
            <a:r>
              <a:rPr lang="it-IT" altLang="x-none"/>
              <a:t>Premessa e storia</a:t>
            </a:r>
            <a:br>
              <a:rPr lang="it-IT" altLang="x-none"/>
            </a:br>
            <a:endParaRPr lang="it-IT" altLang="x-none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8AC667B6-DA03-5C45-83E8-82CC3A90EF45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9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940800" cy="1074738"/>
          </a:xfrm>
        </p:spPr>
        <p:txBody>
          <a:bodyPr>
            <a:normAutofit/>
          </a:bodyPr>
          <a:lstStyle/>
          <a:p>
            <a:r>
              <a:rPr lang="it-IT" altLang="x-none" sz="3200">
                <a:solidFill>
                  <a:srgbClr val="FF0000"/>
                </a:solidFill>
              </a:rPr>
              <a:t>Perché l’apprendimento della Medicina</a:t>
            </a:r>
            <a:br>
              <a:rPr lang="it-IT" altLang="x-none" sz="3200">
                <a:solidFill>
                  <a:srgbClr val="FF0000"/>
                </a:solidFill>
              </a:rPr>
            </a:br>
            <a:r>
              <a:rPr lang="it-IT" altLang="x-none" sz="3200">
                <a:solidFill>
                  <a:srgbClr val="FF0000"/>
                </a:solidFill>
              </a:rPr>
              <a:t>fuori degli ospedali ?</a:t>
            </a: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0" y="1074738"/>
            <a:ext cx="9144000" cy="690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it-IT" altLang="x-none"/>
              <a:t>Risposta al cambiamento dei bisogni delle persone</a:t>
            </a:r>
          </a:p>
          <a:p>
            <a:pPr algn="ctr">
              <a:buFont typeface="Arial" charset="0"/>
              <a:buNone/>
            </a:pPr>
            <a:endParaRPr lang="it-IT" altLang="x-none"/>
          </a:p>
        </p:txBody>
      </p:sp>
      <p:sp>
        <p:nvSpPr>
          <p:cNvPr id="20484" name="Segnaposto contenuto 2"/>
          <p:cNvSpPr txBox="1">
            <a:spLocks/>
          </p:cNvSpPr>
          <p:nvPr/>
        </p:nvSpPr>
        <p:spPr bwMode="auto">
          <a:xfrm>
            <a:off x="520700" y="1930400"/>
            <a:ext cx="82296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it-IT" altLang="x-none" sz="2700"/>
              <a:t>Nella società di oggi le cure extra-ospedaliere, e a domicilio, sono sempre più necessarie: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altLang="x-none" sz="2700"/>
              <a:t>c’è una deospedalizzazione sempre più precoce,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altLang="x-none" sz="2700"/>
              <a:t>la popolazione invecchia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altLang="x-none" sz="2700"/>
              <a:t>gli anziani sono sempre più “anziani, fragili e soli”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altLang="x-none" sz="2700"/>
              <a:t>aumentano i pazienti “cronici” e disabili, per esiti di malattie per cui non si muore più, grazie a una medicina che offre cure sempre più avanzate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altLang="x-none" sz="2700"/>
              <a:t>Nella stessa  famiglia ci sono più malati… </a:t>
            </a:r>
            <a:r>
              <a:rPr lang="it-IT" altLang="x-none" sz="2700" i="1"/>
              <a:t>la famiglia è malata!</a:t>
            </a:r>
            <a:endParaRPr lang="it-IT" altLang="x-none" sz="2700"/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it-IT" altLang="x-none" sz="2700"/>
          </a:p>
        </p:txBody>
      </p:sp>
      <p:sp>
        <p:nvSpPr>
          <p:cNvPr id="5" name="Segnaposto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347841C6-A78E-354C-93A4-2CEE1B9BD9DC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7950"/>
            <a:ext cx="9144000" cy="1223963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3000"/>
              </a:spcAft>
            </a:pPr>
            <a:r>
              <a:rPr lang="it-IT" altLang="x-none" sz="2500"/>
              <a:t>La cura si è spostata dagli ospedali al territorio, e qui </a:t>
            </a:r>
            <a:br>
              <a:rPr lang="it-IT" altLang="x-none" sz="2500"/>
            </a:br>
            <a:r>
              <a:rPr lang="it-IT" altLang="x-none" sz="2500"/>
              <a:t>sono sempre più numerosi i pazienti</a:t>
            </a:r>
            <a:br>
              <a:rPr lang="it-IT" altLang="x-none" sz="2500"/>
            </a:br>
            <a:r>
              <a:rPr lang="it-IT" altLang="x-none" sz="2500"/>
              <a:t>affidati alle cure del Medico di MG</a:t>
            </a:r>
          </a:p>
        </p:txBody>
      </p:sp>
      <p:pic>
        <p:nvPicPr>
          <p:cNvPr id="21507" name="Picture 3" descr="OnlyInPakis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509713"/>
            <a:ext cx="8156575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11825" y="6280150"/>
            <a:ext cx="302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it-IT" altLang="x-none" sz="2000" i="1">
                <a:solidFill>
                  <a:schemeClr val="bg2"/>
                </a:solidFill>
                <a:latin typeface="Garamond" charset="0"/>
              </a:rPr>
              <a:t>Dott. G. Feltri,  marzo 2006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EAAB0014-E6DC-2449-806B-B8A03192615C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84363"/>
          </a:xfrm>
        </p:spPr>
        <p:txBody>
          <a:bodyPr/>
          <a:lstStyle/>
          <a:p>
            <a:r>
              <a:rPr lang="it-IT" altLang="x-none" sz="3200" b="1"/>
              <a:t>Caratteristiche peculiari dei setting di cura e dell’attività del  Medico di Medicina Generale:</a:t>
            </a:r>
            <a:endParaRPr lang="it-IT" altLang="x-none" sz="32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x-none" sz="3000"/>
              <a:t>luoghi di cura fuori dell’ospedale: studi dei MMG, il domicilio, le RSA, gli Hospice</a:t>
            </a:r>
          </a:p>
          <a:p>
            <a:pPr>
              <a:lnSpc>
                <a:spcPct val="90000"/>
              </a:lnSpc>
            </a:pPr>
            <a:r>
              <a:rPr lang="it-IT" altLang="x-none" sz="3000"/>
              <a:t>Continuità di cura </a:t>
            </a:r>
            <a:r>
              <a:rPr lang="it-IT" altLang="x-none" sz="2600"/>
              <a:t>(prima e dopo la malattia, fino alla elaborazione del lutto)</a:t>
            </a:r>
            <a:endParaRPr lang="it-IT" altLang="x-none" sz="3000"/>
          </a:p>
          <a:p>
            <a:pPr>
              <a:lnSpc>
                <a:spcPct val="90000"/>
              </a:lnSpc>
            </a:pPr>
            <a:r>
              <a:rPr lang="it-IT" altLang="x-none" sz="3000"/>
              <a:t>La cura di tutta la Famiglia</a:t>
            </a:r>
          </a:p>
          <a:p>
            <a:pPr>
              <a:lnSpc>
                <a:spcPct val="90000"/>
              </a:lnSpc>
            </a:pPr>
            <a:r>
              <a:rPr lang="it-IT" altLang="x-none" sz="3000"/>
              <a:t>la cura del “disagio e del malessere”, della solitudine come malattia…</a:t>
            </a:r>
          </a:p>
          <a:p>
            <a:pPr>
              <a:lnSpc>
                <a:spcPct val="90000"/>
              </a:lnSpc>
            </a:pPr>
            <a:r>
              <a:rPr lang="it-IT" altLang="x-none" sz="3000"/>
              <a:t>L’approccio alla  polipatologia e i politrattamenti</a:t>
            </a:r>
          </a:p>
          <a:p>
            <a:pPr>
              <a:lnSpc>
                <a:spcPct val="90000"/>
              </a:lnSpc>
            </a:pPr>
            <a:r>
              <a:rPr lang="it-IT" altLang="x-none" sz="3000"/>
              <a:t>Ecc…</a:t>
            </a:r>
          </a:p>
          <a:p>
            <a:pPr>
              <a:lnSpc>
                <a:spcPct val="90000"/>
              </a:lnSpc>
            </a:pPr>
            <a:endParaRPr lang="it-IT" altLang="x-none" sz="300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10536D6-74F8-0345-A23E-C0AC5F0D6BCF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07950" y="2641600"/>
            <a:ext cx="83693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x-none" sz="3200" b="1">
                <a:solidFill>
                  <a:srgbClr val="FF0000"/>
                </a:solidFill>
              </a:rPr>
              <a:t>A Chi </a:t>
            </a:r>
            <a:r>
              <a:rPr lang="it-IT" altLang="x-none" sz="3200" b="1"/>
              <a:t>: a tutti i medici</a:t>
            </a:r>
            <a:endParaRPr lang="it-IT" altLang="x-none" sz="32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x-none" sz="3200"/>
              <a:t> a chi farà il medico in ospedale, e dovrà integrarsi coi percorsi di cura 	esterni.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x-none" sz="3200"/>
              <a:t> a chi farà il medico di MG o dei Distretti, perchè </a:t>
            </a:r>
            <a:r>
              <a:rPr lang="it-IT" altLang="x-none" sz="3200" b="1"/>
              <a:t>farà una scelta 	</a:t>
            </a:r>
            <a:r>
              <a:rPr lang="it-IT" altLang="x-none" sz="3200"/>
              <a:t>ponderata, che non sarà un ripiego, per fallimento di altre scelte</a:t>
            </a:r>
          </a:p>
          <a:p>
            <a:pPr>
              <a:spcBef>
                <a:spcPct val="50000"/>
              </a:spcBef>
            </a:pPr>
            <a:endParaRPr lang="it-IT" altLang="x-none" sz="3200"/>
          </a:p>
        </p:txBody>
      </p:sp>
      <p:sp>
        <p:nvSpPr>
          <p:cNvPr id="24579" name="CasellaDiTesto 1"/>
          <p:cNvSpPr txBox="1">
            <a:spLocks noChangeArrowheads="1"/>
          </p:cNvSpPr>
          <p:nvPr/>
        </p:nvSpPr>
        <p:spPr bwMode="auto">
          <a:xfrm>
            <a:off x="107950" y="150813"/>
            <a:ext cx="88423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it-IT" altLang="x-none" sz="3200" b="1">
                <a:solidFill>
                  <a:srgbClr val="FF0000"/>
                </a:solidFill>
              </a:rPr>
              <a:t>Cosa serve ?  </a:t>
            </a:r>
          </a:p>
          <a:p>
            <a:pPr>
              <a:lnSpc>
                <a:spcPct val="120000"/>
              </a:lnSpc>
            </a:pPr>
            <a:r>
              <a:rPr lang="it-IT" altLang="x-none" sz="3200"/>
              <a:t>conoscere già </a:t>
            </a:r>
            <a:r>
              <a:rPr lang="it-IT" altLang="x-none" sz="3200" b="1"/>
              <a:t>nel Corso di Laurea (Medicina e Scienze delle Professioni Sanitarie) </a:t>
            </a:r>
            <a:r>
              <a:rPr lang="it-IT" altLang="x-none" sz="3200"/>
              <a:t>la Medicina Generale e il mondo delle cure fuori dall’ospedale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601F9613-8B75-8D4D-A381-E12EEACCC96E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4825"/>
          </a:xfrm>
        </p:spPr>
        <p:txBody>
          <a:bodyPr>
            <a:normAutofit fontScale="90000"/>
          </a:bodyPr>
          <a:lstStyle/>
          <a:p>
            <a:r>
              <a:rPr lang="it-IT" altLang="x-none" sz="4000"/>
              <a:t>Tappe del percorso a Modena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33463"/>
            <a:ext cx="9144000" cy="58245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400"/>
              <a:t>1992: Accordo fra Ordine dei Medici e Università (Medicina di Comunità/Igiene ) per 4 anni, con un tirocinio di 1 settimana per 4 anni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400" b="1">
                <a:solidFill>
                  <a:srgbClr val="FF0000"/>
                </a:solidFill>
              </a:rPr>
              <a:t>2002, Convenzione fra SIMG e Università</a:t>
            </a:r>
            <a:r>
              <a:rPr lang="it-IT" altLang="x-none" sz="2400"/>
              <a:t>,  </a:t>
            </a:r>
            <a:r>
              <a:rPr lang="it-IT" altLang="x-none" sz="2400" b="1">
                <a:solidFill>
                  <a:srgbClr val="FF0000"/>
                </a:solidFill>
              </a:rPr>
              <a:t>4 settimane di tirocinio professionalizzante </a:t>
            </a:r>
            <a:r>
              <a:rPr lang="it-IT" altLang="x-none" sz="2400"/>
              <a:t>negli studi dei Medici Generali </a:t>
            </a:r>
            <a:r>
              <a:rPr lang="it-IT" altLang="x-none" sz="2400" b="1">
                <a:solidFill>
                  <a:srgbClr val="FF0000"/>
                </a:solidFill>
              </a:rPr>
              <a:t>al VI anno </a:t>
            </a:r>
            <a:r>
              <a:rPr lang="it-IT" altLang="x-none" sz="2400"/>
              <a:t>di corso, con 1 Contratto d’insegnamento a un Medico di Medicina Generale.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400"/>
              <a:t>2002, il I° corso base per MMG tutor, cui sono seguiti altri nel 2007 e 2009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400"/>
              <a:t>2005</a:t>
            </a:r>
            <a:r>
              <a:rPr lang="it-IT" altLang="x-none" sz="2400" b="1">
                <a:solidFill>
                  <a:srgbClr val="FF0000"/>
                </a:solidFill>
              </a:rPr>
              <a:t>, Convenzione fra Università e ASL di Modena e Reggio  Emilia, per insegnare in via sperimentale  non solo la MG ma anche Cure Primarie, per la durata di 4 anni da III al VI anno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it-IT" altLang="x-none" sz="2400"/>
              <a:t>2007, l’insegnamento è stato esteso a tutti gli studenti</a:t>
            </a:r>
          </a:p>
          <a:p>
            <a:pPr>
              <a:lnSpc>
                <a:spcPct val="80000"/>
              </a:lnSpc>
            </a:pPr>
            <a:endParaRPr lang="it-IT" altLang="x-none" sz="1500"/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1B016E54-09AB-C845-8185-03BF13F629D4}" type="datetime2">
              <a:rPr lang="it-IT" altLang="x-none" smtClean="0">
                <a:solidFill>
                  <a:srgbClr val="898989"/>
                </a:solidFill>
              </a:rPr>
              <a:t>Lunedì 17 Aprile 2017</a:t>
            </a:fld>
            <a:endParaRPr lang="it-IT" altLang="x-none">
              <a:solidFill>
                <a:srgbClr val="89898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x-none" smtClean="0">
                <a:solidFill>
                  <a:srgbClr val="898989"/>
                </a:solidFill>
              </a:rPr>
              <a:t>Dott. Maria Stella Padula,                           Insegnamento della MG e Cure Primarie</a:t>
            </a:r>
            <a:endParaRPr lang="it-IT" altLang="x-non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894</Words>
  <Application>Microsoft Macintosh PowerPoint</Application>
  <PresentationFormat>Presentazione su schermo (4:3)</PresentationFormat>
  <Paragraphs>98</Paragraphs>
  <Slides>11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Comic Sans MS</vt:lpstr>
      <vt:lpstr>Garamond</vt:lpstr>
      <vt:lpstr>Times New Roman</vt:lpstr>
      <vt:lpstr>Tema di Office</vt:lpstr>
      <vt:lpstr>Introduzione /Presentazione</vt:lpstr>
      <vt:lpstr>L’Insegnamento della  Medicina di Famiglia  nel Corso di Laurea</vt:lpstr>
      <vt:lpstr>Contenuti della mia relazione</vt:lpstr>
      <vt:lpstr>Parte I. Premessa e storia </vt:lpstr>
      <vt:lpstr>Perché l’apprendimento della Medicina fuori degli ospedali ?</vt:lpstr>
      <vt:lpstr>La cura si è spostata dagli ospedali al territorio, e qui  sono sempre più numerosi i pazienti affidati alle cure del Medico di MG</vt:lpstr>
      <vt:lpstr>Caratteristiche peculiari dei setting di cura e dell’attività del  Medico di Medicina Generale:</vt:lpstr>
      <vt:lpstr>Presentazione di PowerPoint</vt:lpstr>
      <vt:lpstr>Tappe del percorso a Modena</vt:lpstr>
      <vt:lpstr>Tappe del percorso a Modena</vt:lpstr>
      <vt:lpstr>Presentazione di PowerPoint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Padula</dc:creator>
  <cp:lastModifiedBy>Utente di Microsoft Office</cp:lastModifiedBy>
  <cp:revision>4</cp:revision>
  <dcterms:created xsi:type="dcterms:W3CDTF">2016-06-08T12:58:03Z</dcterms:created>
  <dcterms:modified xsi:type="dcterms:W3CDTF">2017-04-17T15:16:16Z</dcterms:modified>
</cp:coreProperties>
</file>